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0" r:id="rId1"/>
  </p:sldMasterIdLst>
  <p:notesMasterIdLst>
    <p:notesMasterId r:id="rId29"/>
  </p:notesMasterIdLst>
  <p:sldIdLst>
    <p:sldId id="256" r:id="rId2"/>
    <p:sldId id="260" r:id="rId3"/>
    <p:sldId id="259" r:id="rId4"/>
    <p:sldId id="261" r:id="rId5"/>
    <p:sldId id="262" r:id="rId6"/>
    <p:sldId id="263" r:id="rId7"/>
    <p:sldId id="268" r:id="rId8"/>
    <p:sldId id="264" r:id="rId9"/>
    <p:sldId id="265" r:id="rId10"/>
    <p:sldId id="267" r:id="rId11"/>
    <p:sldId id="269" r:id="rId12"/>
    <p:sldId id="278" r:id="rId13"/>
    <p:sldId id="270" r:id="rId14"/>
    <p:sldId id="271" r:id="rId15"/>
    <p:sldId id="272" r:id="rId16"/>
    <p:sldId id="273" r:id="rId17"/>
    <p:sldId id="277" r:id="rId18"/>
    <p:sldId id="275" r:id="rId19"/>
    <p:sldId id="276" r:id="rId20"/>
    <p:sldId id="279" r:id="rId21"/>
    <p:sldId id="280" r:id="rId22"/>
    <p:sldId id="284" r:id="rId23"/>
    <p:sldId id="285" r:id="rId24"/>
    <p:sldId id="286" r:id="rId25"/>
    <p:sldId id="283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7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E765F-11FD-464F-8EAC-5AF42CDD7217}" type="datetimeFigureOut">
              <a:rPr lang="en-US" smtClean="0"/>
              <a:t>1/4/2021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74532A-DB06-4A6B-84A4-779A24E0D3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01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590E45-A4D8-47E6-B772-559B306C1FD4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544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C5D24-022E-4CE1-9B39-86678B84B573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3378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FC903-6ADF-45C8-AA68-882F0F028497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9788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30B09-0EDD-432A-946E-E83F0836F99A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71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E297-43DD-4E2C-A5EF-3015546C91E0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106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EB646-C3AC-4031-AC06-D47F491A675A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207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04085-0605-4AEB-BCFF-C2556A72D943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619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DF3E6-1EE1-4265-B220-72FA4A52CF05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1718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35F58-64E7-4897-9796-ABD5212DF719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572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F3ECA8-68C3-403A-B65E-C2594FC6CE57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372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C98D6-1E0D-4656-9060-F8194A5A1529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248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85A202-A818-4F02-8760-31DFCE2B3A71}" type="datetime1">
              <a:rPr lang="en-US" smtClean="0"/>
              <a:t>1/4/2021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369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20.m4a"/><Relationship Id="rId7" Type="http://schemas.openxmlformats.org/officeDocument/2006/relationships/image" Target="../media/image4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0.m4a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2.m4a"/><Relationship Id="rId7" Type="http://schemas.openxmlformats.org/officeDocument/2006/relationships/image" Target="../media/image4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2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2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audio" Target="../media/media29.m4a"/><Relationship Id="rId3" Type="http://schemas.microsoft.com/office/2007/relationships/media" Target="../media/media27.m4a"/><Relationship Id="rId7" Type="http://schemas.microsoft.com/office/2007/relationships/media" Target="../media/media29.m4a"/><Relationship Id="rId12" Type="http://schemas.openxmlformats.org/officeDocument/2006/relationships/image" Target="../media/image4.png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audio" Target="../media/media28.m4a"/><Relationship Id="rId11" Type="http://schemas.openxmlformats.org/officeDocument/2006/relationships/image" Target="../media/image14.png"/><Relationship Id="rId5" Type="http://schemas.microsoft.com/office/2007/relationships/media" Target="../media/media28.m4a"/><Relationship Id="rId10" Type="http://schemas.openxmlformats.org/officeDocument/2006/relationships/image" Target="../media/image13.png"/><Relationship Id="rId4" Type="http://schemas.openxmlformats.org/officeDocument/2006/relationships/audio" Target="../media/media27.m4a"/><Relationship Id="rId9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5" Type="http://schemas.openxmlformats.org/officeDocument/2006/relationships/image" Target="../media/image4.png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4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4a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4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4a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6.m4a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8.m4a"/><Relationship Id="rId7" Type="http://schemas.openxmlformats.org/officeDocument/2006/relationships/image" Target="../media/image4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8.m4a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4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4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64924" y="1122363"/>
            <a:ext cx="4903076" cy="2346051"/>
          </a:xfrm>
        </p:spPr>
        <p:txBody>
          <a:bodyPr/>
          <a:lstStyle/>
          <a:p>
            <a:r>
              <a:rPr lang="en-US" dirty="0"/>
              <a:t>Unit 1 Greetings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80234" y="3602038"/>
            <a:ext cx="4587766" cy="1655762"/>
          </a:xfrm>
        </p:spPr>
        <p:txBody>
          <a:bodyPr>
            <a:noAutofit/>
          </a:bodyPr>
          <a:lstStyle/>
          <a:p>
            <a:r>
              <a:rPr lang="zh-CN" altLang="en-US" sz="6600" dirty="0">
                <a:solidFill>
                  <a:srgbClr val="FF0000"/>
                </a:solidFill>
              </a:rPr>
              <a:t>问好</a:t>
            </a:r>
            <a:endParaRPr lang="en-US" sz="66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90" y="659751"/>
            <a:ext cx="4077116" cy="533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3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Module II: Introductions</a:t>
            </a:r>
            <a:br>
              <a:rPr lang="en-US" sz="4000" dirty="0">
                <a:solidFill>
                  <a:srgbClr val="C00000"/>
                </a:solidFill>
              </a:rPr>
            </a:br>
            <a:r>
              <a:rPr lang="zh-CN" altLang="en-US" sz="4000" dirty="0">
                <a:solidFill>
                  <a:srgbClr val="C00000"/>
                </a:solidFill>
              </a:rPr>
              <a:t>模块二：介绍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74986" y="1690688"/>
            <a:ext cx="10515600" cy="331963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62968" y="4662948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61238" y="466049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5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2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4585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59926024"/>
              </p:ext>
            </p:extLst>
          </p:nvPr>
        </p:nvGraphicFramePr>
        <p:xfrm>
          <a:off x="838200" y="1299751"/>
          <a:ext cx="4495800" cy="4937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5366">
                  <a:extLst>
                    <a:ext uri="{9D8B030D-6E8A-4147-A177-3AD203B41FA5}">
                      <a16:colId xmlns:a16="http://schemas.microsoft.com/office/drawing/2014/main" val="1405353431"/>
                    </a:ext>
                  </a:extLst>
                </a:gridCol>
                <a:gridCol w="686475">
                  <a:extLst>
                    <a:ext uri="{9D8B030D-6E8A-4147-A177-3AD203B41FA5}">
                      <a16:colId xmlns:a16="http://schemas.microsoft.com/office/drawing/2014/main" val="2882838000"/>
                    </a:ext>
                  </a:extLst>
                </a:gridCol>
                <a:gridCol w="2243959">
                  <a:extLst>
                    <a:ext uri="{9D8B030D-6E8A-4147-A177-3AD203B41FA5}">
                      <a16:colId xmlns:a16="http://schemas.microsoft.com/office/drawing/2014/main" val="3772972450"/>
                    </a:ext>
                  </a:extLst>
                </a:gridCol>
              </a:tblGrid>
              <a:tr h="414921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Drill: 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151691"/>
                  </a:ext>
                </a:extLst>
              </a:tr>
              <a:tr h="414921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王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189391"/>
                  </a:ext>
                </a:extLst>
              </a:tr>
              <a:tr h="414921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1. </a:t>
                      </a:r>
                      <a:r>
                        <a:rPr lang="zh-CN" altLang="en-US" sz="2400" dirty="0"/>
                        <a:t>我姓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+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张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914675"/>
                  </a:ext>
                </a:extLst>
              </a:tr>
              <a:tr h="414921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李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510929"/>
                  </a:ext>
                </a:extLst>
              </a:tr>
              <a:tr h="414921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白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9056005"/>
                  </a:ext>
                </a:extLst>
              </a:tr>
              <a:tr h="414921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4688256"/>
                  </a:ext>
                </a:extLst>
              </a:tr>
              <a:tr h="414921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张阿姨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370969"/>
                  </a:ext>
                </a:extLst>
              </a:tr>
              <a:tr h="746858"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2.</a:t>
                      </a:r>
                      <a:r>
                        <a:rPr lang="zh-CN" altLang="en-US" sz="2400" dirty="0"/>
                        <a:t>你可以 叫我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+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王叔叔</a:t>
                      </a:r>
                      <a:endParaRPr lang="en-US" altLang="zh-CN" sz="2400" dirty="0"/>
                    </a:p>
                    <a:p>
                      <a:r>
                        <a:rPr lang="zh-CN" altLang="en-US" sz="2400" dirty="0"/>
                        <a:t>白叔叔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2366175"/>
                  </a:ext>
                </a:extLst>
              </a:tr>
              <a:tr h="4149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小李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22589"/>
                  </a:ext>
                </a:extLst>
              </a:tr>
              <a:tr h="414921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小王</a:t>
                      </a:r>
                      <a:endParaRPr lang="en-US" sz="2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3602793"/>
                  </a:ext>
                </a:extLst>
              </a:tr>
            </a:tbl>
          </a:graphicData>
        </a:graphic>
      </p:graphicFrame>
      <p:graphicFrame>
        <p:nvGraphicFramePr>
          <p:cNvPr id="8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3764298"/>
              </p:ext>
            </p:extLst>
          </p:nvPr>
        </p:nvGraphicFramePr>
        <p:xfrm>
          <a:off x="6892158" y="1397582"/>
          <a:ext cx="4043363" cy="4554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363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560759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3993667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dirty="0"/>
                        <a:t>Each student uses</a:t>
                      </a:r>
                      <a:r>
                        <a:rPr lang="en-US" sz="2400" baseline="0" dirty="0"/>
                        <a:t> a post-it sticker to </a:t>
                      </a:r>
                      <a:r>
                        <a:rPr lang="en-US" sz="2400" dirty="0"/>
                        <a:t>write down a</a:t>
                      </a:r>
                      <a:r>
                        <a:rPr lang="en-US" sz="2400" baseline="0" dirty="0"/>
                        <a:t> form of address, like </a:t>
                      </a:r>
                      <a:r>
                        <a:rPr lang="zh-CN" altLang="en-US" sz="2400" baseline="0" dirty="0"/>
                        <a:t>张阿姨，小王</a:t>
                      </a:r>
                      <a:r>
                        <a:rPr lang="en-US" altLang="zh-CN" sz="2400" baseline="0" dirty="0"/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2400" baseline="0" dirty="0"/>
                        <a:t>Students walk around to introduce themselves to others.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56386" y="3213539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456386" y="585163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88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27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43413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55682"/>
            <a:ext cx="10515600" cy="4705515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Drill: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5501456"/>
              </p:ext>
            </p:extLst>
          </p:nvPr>
        </p:nvGraphicFramePr>
        <p:xfrm>
          <a:off x="838200" y="1869672"/>
          <a:ext cx="5482898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3069">
                  <a:extLst>
                    <a:ext uri="{9D8B030D-6E8A-4147-A177-3AD203B41FA5}">
                      <a16:colId xmlns:a16="http://schemas.microsoft.com/office/drawing/2014/main" val="1559385609"/>
                    </a:ext>
                  </a:extLst>
                </a:gridCol>
                <a:gridCol w="2999829">
                  <a:extLst>
                    <a:ext uri="{9D8B030D-6E8A-4147-A177-3AD203B41FA5}">
                      <a16:colId xmlns:a16="http://schemas.microsoft.com/office/drawing/2014/main" val="188251175"/>
                    </a:ext>
                  </a:extLst>
                </a:gridCol>
              </a:tblGrid>
              <a:tr h="283546">
                <a:tc>
                  <a:txBody>
                    <a:bodyPr/>
                    <a:lstStyle/>
                    <a:p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张阿姨</a:t>
                      </a: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3573208"/>
                  </a:ext>
                </a:extLst>
              </a:tr>
              <a:tr h="2835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李叔叔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7216455"/>
                  </a:ext>
                </a:extLst>
              </a:tr>
              <a:tr h="3522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3. </a:t>
                      </a:r>
                      <a:r>
                        <a:rPr lang="zh-CN" altLang="en-US" sz="2400" dirty="0"/>
                        <a:t>这（位）是  </a:t>
                      </a:r>
                      <a:r>
                        <a:rPr lang="en-US" altLang="zh-CN" sz="2400" dirty="0"/>
                        <a:t>+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张文山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531308"/>
                  </a:ext>
                </a:extLst>
              </a:tr>
              <a:tr h="2835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王老师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1050602"/>
                  </a:ext>
                </a:extLst>
              </a:tr>
              <a:tr h="2835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白先生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2455410"/>
                  </a:ext>
                </a:extLst>
              </a:tr>
              <a:tr h="2835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李女士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9156740"/>
                  </a:ext>
                </a:extLst>
              </a:tr>
              <a:tr h="2835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我们的老师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560269"/>
                  </a:ext>
                </a:extLst>
              </a:tr>
              <a:tr h="2835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/>
                        <a:t>我的爱人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1837579"/>
                  </a:ext>
                </a:extLst>
              </a:tr>
              <a:tr h="283546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我的孩子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7232386"/>
                  </a:ext>
                </a:extLst>
              </a:tr>
              <a:tr h="283546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小王</a:t>
                      </a:r>
                      <a:endParaRPr lang="en-US" sz="24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345375"/>
                  </a:ext>
                </a:extLst>
              </a:tr>
            </a:tbl>
          </a:graphicData>
        </a:graphic>
      </p:graphicFrame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60633900"/>
              </p:ext>
            </p:extLst>
          </p:nvPr>
        </p:nvGraphicFramePr>
        <p:xfrm>
          <a:off x="6892158" y="1397582"/>
          <a:ext cx="4043363" cy="4554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363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560759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3993667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dirty="0"/>
                        <a:t>Each student uses</a:t>
                      </a:r>
                      <a:r>
                        <a:rPr lang="en-US" sz="2400" baseline="0" dirty="0"/>
                        <a:t> a post-it sticker to </a:t>
                      </a:r>
                      <a:r>
                        <a:rPr lang="en-US" sz="2400" dirty="0"/>
                        <a:t>write down a</a:t>
                      </a:r>
                      <a:r>
                        <a:rPr lang="en-US" sz="2400" baseline="0" dirty="0"/>
                        <a:t> form of address, like </a:t>
                      </a:r>
                      <a:r>
                        <a:rPr lang="zh-CN" altLang="en-US" sz="2400" baseline="0" dirty="0"/>
                        <a:t>张阿姨，小王</a:t>
                      </a:r>
                      <a:r>
                        <a:rPr lang="en-US" altLang="zh-CN" sz="2400" baseline="0" dirty="0"/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2400" baseline="0" dirty="0"/>
                        <a:t>Three students group up to practice introduce one person to the third party. 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0403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III: Greetings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模块三：寒暄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690688"/>
            <a:ext cx="10433963" cy="435133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55782" y="5641258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43368" y="56412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93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4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III: Greetings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模块三：寒暄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690688"/>
            <a:ext cx="10515600" cy="431289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03974" y="5611761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575755" y="561421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2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8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378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8285466"/>
              </p:ext>
            </p:extLst>
          </p:nvPr>
        </p:nvGraphicFramePr>
        <p:xfrm>
          <a:off x="838200" y="1397000"/>
          <a:ext cx="3694611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91937">
                  <a:extLst>
                    <a:ext uri="{9D8B030D-6E8A-4147-A177-3AD203B41FA5}">
                      <a16:colId xmlns:a16="http://schemas.microsoft.com/office/drawing/2014/main" val="1333662955"/>
                    </a:ext>
                  </a:extLst>
                </a:gridCol>
                <a:gridCol w="1802674">
                  <a:extLst>
                    <a:ext uri="{9D8B030D-6E8A-4147-A177-3AD203B41FA5}">
                      <a16:colId xmlns:a16="http://schemas.microsoft.com/office/drawing/2014/main" val="279351328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Drill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88463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A: </a:t>
                      </a:r>
                      <a:r>
                        <a:rPr lang="zh-CN" altLang="en-US" sz="2400" dirty="0"/>
                        <a:t>你怎么样？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dirty="0"/>
                        <a:t>/</a:t>
                      </a:r>
                      <a:r>
                        <a:rPr lang="zh-CN" altLang="en-US" sz="2400" dirty="0"/>
                        <a:t>你还好吗？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67372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很好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34207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很累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4994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/>
                        <a:t>B: </a:t>
                      </a:r>
                      <a:r>
                        <a:rPr lang="zh-CN" altLang="en-US" sz="2400" dirty="0"/>
                        <a:t>我      </a:t>
                      </a:r>
                      <a:r>
                        <a:rPr lang="en-US" altLang="zh-CN" sz="2400" dirty="0"/>
                        <a:t>+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很饿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17918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很冷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0232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还可以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3531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2400" dirty="0"/>
                        <a:t>病了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58822895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563147"/>
              </p:ext>
            </p:extLst>
          </p:nvPr>
        </p:nvGraphicFramePr>
        <p:xfrm>
          <a:off x="6977743" y="1303110"/>
          <a:ext cx="4043363" cy="4554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363">
                  <a:extLst>
                    <a:ext uri="{9D8B030D-6E8A-4147-A177-3AD203B41FA5}">
                      <a16:colId xmlns:a16="http://schemas.microsoft.com/office/drawing/2014/main" val="2480035917"/>
                    </a:ext>
                  </a:extLst>
                </a:gridCol>
              </a:tblGrid>
              <a:tr h="560759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17985"/>
                  </a:ext>
                </a:extLst>
              </a:tr>
              <a:tr h="3993667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dirty="0"/>
                        <a:t>Each student uses</a:t>
                      </a:r>
                      <a:r>
                        <a:rPr lang="en-US" sz="2400" baseline="0" dirty="0"/>
                        <a:t> a post-it sticker to </a:t>
                      </a:r>
                      <a:r>
                        <a:rPr lang="en-US" sz="2400" dirty="0"/>
                        <a:t>write down one</a:t>
                      </a:r>
                      <a:r>
                        <a:rPr lang="en-US" sz="2400" baseline="0" dirty="0"/>
                        <a:t> status of feelings, such as </a:t>
                      </a:r>
                      <a:r>
                        <a:rPr lang="zh-CN" altLang="en-US" sz="2400" baseline="0" dirty="0"/>
                        <a:t>很好，还可以</a:t>
                      </a:r>
                      <a:r>
                        <a:rPr lang="en-US" altLang="zh-CN" sz="2400" baseline="0" dirty="0"/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2400" baseline="0" dirty="0"/>
                        <a:t>Students walk around to ask  each other and answer how they feel.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086461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32659" y="4749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715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8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5362201"/>
              </p:ext>
            </p:extLst>
          </p:nvPr>
        </p:nvGraphicFramePr>
        <p:xfrm>
          <a:off x="838200" y="1352004"/>
          <a:ext cx="10565673" cy="39384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9783">
                  <a:extLst>
                    <a:ext uri="{9D8B030D-6E8A-4147-A177-3AD203B41FA5}">
                      <a16:colId xmlns:a16="http://schemas.microsoft.com/office/drawing/2014/main" val="628359029"/>
                    </a:ext>
                  </a:extLst>
                </a:gridCol>
                <a:gridCol w="359228">
                  <a:extLst>
                    <a:ext uri="{9D8B030D-6E8A-4147-A177-3AD203B41FA5}">
                      <a16:colId xmlns:a16="http://schemas.microsoft.com/office/drawing/2014/main" val="3929725197"/>
                    </a:ext>
                  </a:extLst>
                </a:gridCol>
                <a:gridCol w="5956662">
                  <a:extLst>
                    <a:ext uri="{9D8B030D-6E8A-4147-A177-3AD203B41FA5}">
                      <a16:colId xmlns:a16="http://schemas.microsoft.com/office/drawing/2014/main" val="3665928418"/>
                    </a:ext>
                  </a:extLst>
                </a:gridCol>
              </a:tblGrid>
              <a:tr h="419743">
                <a:tc>
                  <a:txBody>
                    <a:bodyPr/>
                    <a:lstStyle/>
                    <a:p>
                      <a:r>
                        <a:rPr lang="en-US" dirty="0"/>
                        <a:t>Drill: </a:t>
                      </a:r>
                    </a:p>
                  </a:txBody>
                  <a:tcPr>
                    <a:noFill/>
                  </a:tcPr>
                </a:tc>
                <a:tc gridSpan="2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898770"/>
                  </a:ext>
                </a:extLst>
              </a:tr>
              <a:tr h="1232710">
                <a:tc gridSpan="3">
                  <a:txBody>
                    <a:bodyPr/>
                    <a:lstStyle/>
                    <a:p>
                      <a:r>
                        <a:rPr lang="zh-CN" altLang="en-US" sz="2400" dirty="0">
                          <a:solidFill>
                            <a:srgbClr val="C00000"/>
                          </a:solidFill>
                        </a:rPr>
                        <a:t>吗</a:t>
                      </a:r>
                      <a:r>
                        <a:rPr lang="zh-CN" altLang="en-US" sz="2400" dirty="0"/>
                        <a:t>：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 final particle, is used transform statements into questions. The pattern is: </a:t>
                      </a:r>
                    </a:p>
                    <a:p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statement + 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吗</a:t>
                      </a:r>
                      <a:endParaRPr lang="en-US" sz="24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你好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吗？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(lit. Are you still doing Okay</a:t>
                      </a:r>
                      <a:r>
                        <a:rPr lang="zh-CN" alt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？</a:t>
                      </a:r>
                      <a:r>
                        <a:rPr lang="en-US" sz="24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6304377"/>
                  </a:ext>
                </a:extLst>
              </a:tr>
              <a:tr h="419743">
                <a:tc gridSpan="2">
                  <a:txBody>
                    <a:bodyPr/>
                    <a:lstStyle/>
                    <a:p>
                      <a:r>
                        <a:rPr lang="zh-CN" altLang="en-US" sz="2400" dirty="0"/>
                        <a:t>这是白先生。                               </a:t>
                      </a:r>
                      <a:r>
                        <a:rPr lang="en-US" altLang="zh-CN" sz="2400" dirty="0"/>
                        <a:t>—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这是白先生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</a:rPr>
                        <a:t>吗</a:t>
                      </a:r>
                      <a:r>
                        <a:rPr lang="zh-CN" altLang="en-US" sz="2400" dirty="0"/>
                        <a:t>？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51784230"/>
                  </a:ext>
                </a:extLst>
              </a:tr>
              <a:tr h="435874">
                <a:tc gridSpan="2">
                  <a:txBody>
                    <a:bodyPr/>
                    <a:lstStyle/>
                    <a:p>
                      <a:r>
                        <a:rPr lang="zh-CN" altLang="en-US" sz="2400" dirty="0"/>
                        <a:t>我姓李。                                        </a:t>
                      </a:r>
                      <a:r>
                        <a:rPr lang="en-US" altLang="zh-CN" sz="2400" dirty="0"/>
                        <a:t>—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你姓李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</a:rPr>
                        <a:t>吗</a:t>
                      </a:r>
                      <a:r>
                        <a:rPr lang="zh-CN" altLang="en-US" sz="2400" dirty="0"/>
                        <a:t>？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22600836"/>
                  </a:ext>
                </a:extLst>
              </a:tr>
              <a:tr h="435874">
                <a:tc gridSpan="2">
                  <a:txBody>
                    <a:bodyPr/>
                    <a:lstStyle/>
                    <a:p>
                      <a:r>
                        <a:rPr lang="zh-CN" altLang="en-US" sz="2400" dirty="0"/>
                        <a:t>我是李叔叔。                               </a:t>
                      </a:r>
                      <a:r>
                        <a:rPr lang="en-US" altLang="zh-CN" sz="2400" dirty="0"/>
                        <a:t>—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你是李叔叔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</a:rPr>
                        <a:t>吗</a:t>
                      </a:r>
                      <a:r>
                        <a:rPr lang="zh-CN" altLang="en-US" sz="2400" dirty="0"/>
                        <a:t>？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18480982"/>
                  </a:ext>
                </a:extLst>
              </a:tr>
              <a:tr h="419743">
                <a:tc gridSpan="2">
                  <a:txBody>
                    <a:bodyPr/>
                    <a:lstStyle/>
                    <a:p>
                      <a:r>
                        <a:rPr lang="zh-CN" altLang="en-US" sz="2400" dirty="0"/>
                        <a:t>我很饿。                                        </a:t>
                      </a:r>
                      <a:r>
                        <a:rPr lang="en-US" altLang="zh-CN" sz="2400" dirty="0"/>
                        <a:t>—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你（很）饿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</a:rPr>
                        <a:t>吗</a:t>
                      </a:r>
                      <a:r>
                        <a:rPr lang="zh-CN" altLang="en-US" sz="2400" dirty="0"/>
                        <a:t>？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60139827"/>
                  </a:ext>
                </a:extLst>
              </a:tr>
              <a:tr h="419743">
                <a:tc gridSpan="2">
                  <a:txBody>
                    <a:bodyPr/>
                    <a:lstStyle/>
                    <a:p>
                      <a:r>
                        <a:rPr lang="zh-CN" altLang="en-US" sz="2400" dirty="0"/>
                        <a:t>我很冷。                                        </a:t>
                      </a:r>
                      <a:r>
                        <a:rPr lang="en-US" altLang="zh-CN" sz="2400" dirty="0"/>
                        <a:t>—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400" dirty="0"/>
                        <a:t>你（很）冷</a:t>
                      </a:r>
                      <a:r>
                        <a:rPr lang="zh-CN" altLang="en-US" sz="2400" dirty="0">
                          <a:solidFill>
                            <a:srgbClr val="C00000"/>
                          </a:solidFill>
                        </a:rPr>
                        <a:t>吗</a:t>
                      </a:r>
                      <a:r>
                        <a:rPr lang="zh-CN" altLang="en-US" sz="2400" dirty="0"/>
                        <a:t>？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4363841"/>
                  </a:ext>
                </a:extLst>
              </a:tr>
            </a:tbl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75846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pic>
        <p:nvPicPr>
          <p:cNvPr id="2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770883" y="491095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97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1566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8841025"/>
              </p:ext>
            </p:extLst>
          </p:nvPr>
        </p:nvGraphicFramePr>
        <p:xfrm>
          <a:off x="838200" y="1240155"/>
          <a:ext cx="10515600" cy="3749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411712028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239856310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marL="0" indent="0">
                        <a:buFont typeface="+mj-lt"/>
                        <a:buNone/>
                      </a:pPr>
                      <a:r>
                        <a:rPr lang="zh-CN" altLang="en-US" sz="2400" dirty="0">
                          <a:solidFill>
                            <a:srgbClr val="C00000"/>
                          </a:solidFill>
                        </a:rPr>
                        <a:t>很</a:t>
                      </a:r>
                      <a:r>
                        <a:rPr lang="zh-CN" altLang="en-US" sz="2400" b="0" dirty="0">
                          <a:solidFill>
                            <a:schemeClr val="tx1"/>
                          </a:solidFill>
                        </a:rPr>
                        <a:t>：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 adverb. In Chinese, an adjective can be used as a predicate without being preceded by the verb 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是（</a:t>
                      </a:r>
                      <a:r>
                        <a:rPr lang="en-US" sz="2400" b="0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shì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，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 be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）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pattern is: 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Subject + adverbial modifier + adj.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r>
                        <a:rPr lang="en-US" sz="2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我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很</a:t>
                      </a:r>
                      <a:r>
                        <a:rPr 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</a:t>
                      </a:r>
                      <a:r>
                        <a:rPr lang="zh-CN" altLang="en-US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累。（</a:t>
                      </a:r>
                      <a:r>
                        <a:rPr lang="en-US" altLang="zh-CN" sz="24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Lit.</a:t>
                      </a:r>
                      <a:r>
                        <a:rPr lang="en-US" altLang="zh-CN" sz="2400" b="0" kern="1200" baseline="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I’m very tired.)</a:t>
                      </a:r>
                    </a:p>
                    <a:p>
                      <a:pPr marL="0" indent="0">
                        <a:buFont typeface="+mj-lt"/>
                        <a:buNone/>
                      </a:pPr>
                      <a:endParaRPr lang="en-US" sz="2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 hMerge="1">
                  <a:txBody>
                    <a:bodyPr/>
                    <a:lstStyle/>
                    <a:p>
                      <a:pPr marL="342900" indent="-342900">
                        <a:buFont typeface="+mj-lt"/>
                        <a:buAutoNum type="arabicPeriod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5342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Q: </a:t>
                      </a:r>
                      <a:r>
                        <a:rPr lang="zh-CN" altLang="en-US" sz="2400" dirty="0"/>
                        <a:t>你累吗？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A: </a:t>
                      </a:r>
                      <a:r>
                        <a:rPr lang="zh-CN" altLang="en-US" sz="2400" dirty="0"/>
                        <a:t>我很累。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4371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Q: </a:t>
                      </a:r>
                      <a:r>
                        <a:rPr lang="zh-CN" altLang="en-US" sz="2400" dirty="0"/>
                        <a:t>你冷吗？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A: </a:t>
                      </a:r>
                      <a:r>
                        <a:rPr lang="zh-CN" altLang="en-US" sz="2400" dirty="0"/>
                        <a:t>我很冷。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1308913"/>
                  </a:ext>
                </a:extLst>
              </a:tr>
              <a:tr h="415199">
                <a:tc>
                  <a:txBody>
                    <a:bodyPr/>
                    <a:lstStyle/>
                    <a:p>
                      <a:pPr algn="l"/>
                      <a:r>
                        <a:rPr lang="en-US" sz="2400" dirty="0"/>
                        <a:t>Q: </a:t>
                      </a:r>
                      <a:r>
                        <a:rPr lang="zh-CN" altLang="en-US" sz="2400" dirty="0"/>
                        <a:t>你饿吗？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A:</a:t>
                      </a:r>
                      <a:r>
                        <a:rPr lang="zh-CN" altLang="en-US" sz="2400" dirty="0"/>
                        <a:t>我很饿。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89577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Q: </a:t>
                      </a:r>
                      <a:r>
                        <a:rPr lang="zh-CN" altLang="en-US" sz="2400" dirty="0"/>
                        <a:t>你好吗？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sz="2400" dirty="0"/>
                        <a:t>A:</a:t>
                      </a:r>
                      <a:r>
                        <a:rPr lang="zh-CN" altLang="en-US" sz="2400" dirty="0"/>
                        <a:t>我很好。</a:t>
                      </a:r>
                      <a:endParaRPr lang="en-US" sz="2400" dirty="0"/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22783800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70428" y="468439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73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35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2224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IV: Take leave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模块四：结束对话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838200" y="1476703"/>
            <a:ext cx="10515600" cy="228598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762691"/>
            <a:ext cx="10515600" cy="265387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33471" y="3368554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882580" y="3368554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33471" y="5995220"/>
            <a:ext cx="304800" cy="304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926826" y="599522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10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3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25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421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IV: Take leave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模块四：结束对话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38200" y="1690688"/>
            <a:ext cx="10515600" cy="272205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10400" y="3989439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28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51945"/>
            <a:ext cx="10515600" cy="123874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451945"/>
            <a:ext cx="10574167" cy="5295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613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696"/>
          </a:xfrm>
        </p:spPr>
        <p:txBody>
          <a:bodyPr/>
          <a:lstStyle/>
          <a:p>
            <a:r>
              <a:rPr lang="en-US" altLang="zh-CN" dirty="0"/>
              <a:t>Integration:</a:t>
            </a:r>
            <a:endParaRPr lang="en-US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575523"/>
              </p:ext>
            </p:extLst>
          </p:nvPr>
        </p:nvGraphicFramePr>
        <p:xfrm>
          <a:off x="838200" y="1298573"/>
          <a:ext cx="10515600" cy="28530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0">
                  <a:extLst>
                    <a:ext uri="{9D8B030D-6E8A-4147-A177-3AD203B41FA5}">
                      <a16:colId xmlns:a16="http://schemas.microsoft.com/office/drawing/2014/main" val="3807310160"/>
                    </a:ext>
                  </a:extLst>
                </a:gridCol>
              </a:tblGrid>
              <a:tr h="567013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1567594"/>
                  </a:ext>
                </a:extLst>
              </a:tr>
              <a:tr h="1739189">
                <a:tc>
                  <a:txBody>
                    <a:bodyPr/>
                    <a:lstStyle/>
                    <a:p>
                      <a:r>
                        <a:rPr lang="en-US" sz="2400" dirty="0"/>
                        <a:t>-    Tell</a:t>
                      </a:r>
                      <a:r>
                        <a:rPr lang="en-US" sz="2400" baseline="0" dirty="0"/>
                        <a:t> someone your Chinese name.</a:t>
                      </a:r>
                    </a:p>
                    <a:p>
                      <a:r>
                        <a:rPr lang="en-US" altLang="zh-CN" sz="2400" baseline="0" dirty="0"/>
                        <a:t>       “</a:t>
                      </a:r>
                      <a:r>
                        <a:rPr lang="zh-CN" altLang="en-US" sz="2400" baseline="0" dirty="0"/>
                        <a:t>我姓</a:t>
                      </a:r>
                      <a:r>
                        <a:rPr lang="en-US" altLang="zh-CN" sz="2400" baseline="0" dirty="0"/>
                        <a:t>…, </a:t>
                      </a:r>
                      <a:r>
                        <a:rPr lang="zh-CN" altLang="en-US" sz="2400" baseline="0" dirty="0"/>
                        <a:t>我叫</a:t>
                      </a:r>
                      <a:r>
                        <a:rPr lang="en-US" altLang="zh-CN" sz="2400" baseline="0" dirty="0"/>
                        <a:t>…</a:t>
                      </a:r>
                      <a:r>
                        <a:rPr lang="zh-CN" altLang="en-US" sz="2400" baseline="0" dirty="0"/>
                        <a:t>，你可以叫我</a:t>
                      </a:r>
                      <a:r>
                        <a:rPr lang="en-US" altLang="zh-CN" sz="2400" baseline="0" dirty="0"/>
                        <a:t>…”</a:t>
                      </a:r>
                    </a:p>
                    <a:p>
                      <a:endParaRPr lang="en-US" sz="2400" dirty="0"/>
                    </a:p>
                    <a:p>
                      <a:pPr marL="342900" indent="-342900">
                        <a:buFontTx/>
                        <a:buChar char="-"/>
                      </a:pPr>
                      <a:r>
                        <a:rPr lang="en-US" sz="2400" baseline="0" dirty="0"/>
                        <a:t>Text someone in our WeChat group to introduce yourself; respond with the appropriate greeting to the text message you received. 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2341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6468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91013"/>
          </a:xfrm>
        </p:spPr>
        <p:txBody>
          <a:bodyPr/>
          <a:lstStyle/>
          <a:p>
            <a:r>
              <a:rPr lang="en-US" altLang="zh-CN" dirty="0"/>
              <a:t>Integration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8834773"/>
              </p:ext>
            </p:extLst>
          </p:nvPr>
        </p:nvGraphicFramePr>
        <p:xfrm>
          <a:off x="727686" y="1156138"/>
          <a:ext cx="10736628" cy="46142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36628">
                  <a:extLst>
                    <a:ext uri="{9D8B030D-6E8A-4147-A177-3AD203B41FA5}">
                      <a16:colId xmlns:a16="http://schemas.microsoft.com/office/drawing/2014/main" val="3904687"/>
                    </a:ext>
                  </a:extLst>
                </a:gridCol>
              </a:tblGrid>
              <a:tr h="501548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6340409"/>
                  </a:ext>
                </a:extLst>
              </a:tr>
              <a:tr h="4112690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2400" dirty="0"/>
                        <a:t>Choose one phrase from below and write</a:t>
                      </a:r>
                      <a:r>
                        <a:rPr lang="en-US" altLang="zh-CN" sz="2400" baseline="0" dirty="0"/>
                        <a:t> it on a post-it sticker.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zh-CN" altLang="en-US" sz="2400" baseline="0" dirty="0"/>
                        <a:t>      张叔叔、白阿姨、王老师、李先生、张文山、白叔叔、张老师、李阿姨、</a:t>
                      </a:r>
                      <a:endParaRPr lang="en-US" altLang="zh-CN" sz="24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altLang="zh-CN" sz="2400" baseline="0" dirty="0"/>
                        <a:t>      </a:t>
                      </a:r>
                      <a:r>
                        <a:rPr lang="zh-CN" altLang="en-US" sz="2400" baseline="0" dirty="0"/>
                        <a:t>李明、王老师的爱人、白阿姨的孩子、王先生、李女士、李明的老师</a:t>
                      </a:r>
                      <a:endParaRPr lang="en-US" altLang="zh-CN" sz="24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baseline="0" dirty="0"/>
                        <a:t>Put your sticker on someone’s back.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baseline="0" dirty="0"/>
                        <a:t>Find a partner.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400" baseline="0" dirty="0"/>
                        <a:t>Ask your partner questions in Chinese to find out what the phrase is on the sticker that you have.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baseline="0" dirty="0"/>
                        <a:t>    </a:t>
                      </a:r>
                      <a:r>
                        <a:rPr lang="zh-CN" altLang="en-US" sz="2400" baseline="0" dirty="0"/>
                        <a:t>我是</a:t>
                      </a:r>
                      <a:r>
                        <a:rPr lang="en-US" altLang="zh-CN" sz="2400" baseline="0" dirty="0"/>
                        <a:t>…</a:t>
                      </a:r>
                      <a:r>
                        <a:rPr lang="zh-CN" altLang="en-US" sz="2400" baseline="0" dirty="0"/>
                        <a:t>吗？</a:t>
                      </a:r>
                      <a:endParaRPr lang="en-US" altLang="zh-CN" sz="24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baseline="0" dirty="0"/>
                        <a:t>    </a:t>
                      </a:r>
                      <a:r>
                        <a:rPr lang="zh-CN" altLang="en-US" sz="2400" baseline="0" dirty="0"/>
                        <a:t>我姓</a:t>
                      </a:r>
                      <a:r>
                        <a:rPr lang="en-US" altLang="zh-CN" sz="2400" baseline="0" dirty="0"/>
                        <a:t>…</a:t>
                      </a:r>
                      <a:r>
                        <a:rPr lang="zh-CN" altLang="en-US" sz="2400" baseline="0" dirty="0"/>
                        <a:t>吗？</a:t>
                      </a:r>
                      <a:endParaRPr lang="en-US" altLang="zh-CN" sz="2400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2400" baseline="0" dirty="0"/>
                        <a:t>    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38142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345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861"/>
          </a:xfrm>
        </p:spPr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0801" y="193704"/>
            <a:ext cx="4581972" cy="5903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60787" y="2622332"/>
            <a:ext cx="43775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Who is this person?</a:t>
            </a:r>
            <a:endParaRPr lang="en-US" sz="2800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https://zh.wikipedia.org/wiki/%E5%BC%A0%E8%89%BA%E8%B0%8B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023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2034"/>
          </a:xfrm>
        </p:spPr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00704" y="1690688"/>
            <a:ext cx="6062538" cy="398489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17930" y="5854262"/>
            <a:ext cx="2575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白素贞和许仙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011103" y="1839310"/>
            <a:ext cx="714704" cy="357877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http://book.sina.com.cn/excerpt/rwws/2017-02-28/1816/doc-ifyavvsh7185080.shtml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141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27647"/>
          </a:xfrm>
        </p:spPr>
        <p:txBody>
          <a:bodyPr/>
          <a:lstStyle/>
          <a:p>
            <a:r>
              <a:rPr lang="en-US" dirty="0"/>
              <a:t>Integration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9510" y="1825625"/>
            <a:ext cx="6952980" cy="4351338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https://www.weibo.com/tfwangjunkai?nick=TFBOYS-%E7%8E%8B%E4%BF%8A%E5%87%AF&amp;is_hot=1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7648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22696"/>
          </a:xfrm>
        </p:spPr>
        <p:txBody>
          <a:bodyPr/>
          <a:lstStyle/>
          <a:p>
            <a:r>
              <a:rPr lang="en-US" altLang="zh-CN" dirty="0"/>
              <a:t>Integration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06594" y="217980"/>
            <a:ext cx="3962771" cy="605669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56139" y="1781503"/>
            <a:ext cx="46140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Who is this person?</a:t>
            </a:r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https://zh.wikipedia.org/wiki/%E6%9D%8E%E5%B0%8F%E9%BE%99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135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4889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03283"/>
            <a:ext cx="10515600" cy="487368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3505248"/>
              </p:ext>
            </p:extLst>
          </p:nvPr>
        </p:nvGraphicFramePr>
        <p:xfrm>
          <a:off x="838200" y="1126240"/>
          <a:ext cx="10401738" cy="47457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01738">
                  <a:extLst>
                    <a:ext uri="{9D8B030D-6E8A-4147-A177-3AD203B41FA5}">
                      <a16:colId xmlns:a16="http://schemas.microsoft.com/office/drawing/2014/main" val="1847203171"/>
                    </a:ext>
                  </a:extLst>
                </a:gridCol>
              </a:tblGrid>
              <a:tr h="624436">
                <a:tc>
                  <a:txBody>
                    <a:bodyPr/>
                    <a:lstStyle/>
                    <a:p>
                      <a:r>
                        <a:rPr lang="en-US" sz="2400" dirty="0"/>
                        <a:t>Literacy: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611557"/>
                  </a:ext>
                </a:extLst>
              </a:tr>
              <a:tr h="4121278">
                <a:tc>
                  <a:txBody>
                    <a:bodyPr/>
                    <a:lstStyle/>
                    <a:p>
                      <a:r>
                        <a:rPr lang="en-US" sz="2400" dirty="0"/>
                        <a:t>Reading comprehension:</a:t>
                      </a:r>
                    </a:p>
                    <a:p>
                      <a:r>
                        <a:rPr lang="en-US" sz="2400" b="0" u="none" dirty="0">
                          <a:solidFill>
                            <a:schemeClr val="tx1"/>
                          </a:solidFill>
                        </a:rPr>
                        <a:t>Bruce</a:t>
                      </a:r>
                      <a:r>
                        <a:rPr lang="en-US" sz="2400" b="0" u="none" baseline="0" dirty="0">
                          <a:solidFill>
                            <a:schemeClr val="tx1"/>
                          </a:solidFill>
                        </a:rPr>
                        <a:t> Lee: </a:t>
                      </a:r>
                      <a:r>
                        <a:rPr lang="en-US" sz="2400" b="0" u="none" dirty="0">
                          <a:solidFill>
                            <a:schemeClr val="tx1"/>
                          </a:solidFill>
                        </a:rPr>
                        <a:t>Don't get set into one form, adapt it and build your own, and let it grow, be like water. Empty your mind, be formless, shapeless — like water. Now you put water in a cup, it becomes the cup; You put water into a bottle it becomes the bottle; You put it in a teapot it becomes the teapot. Now water can flow or it can crash. Be water, my friend.</a:t>
                      </a:r>
                      <a:endParaRPr lang="en-US" altLang="zh-CN" sz="2400" b="0" u="none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altLang="zh-CN" sz="2400" dirty="0"/>
                    </a:p>
                    <a:p>
                      <a:r>
                        <a:rPr lang="zh-CN" altLang="en-US" sz="2400" dirty="0"/>
                        <a:t>老子（</a:t>
                      </a:r>
                      <a:r>
                        <a:rPr lang="en-US" altLang="zh-CN" sz="2400" dirty="0"/>
                        <a:t>Laozi</a:t>
                      </a:r>
                      <a:r>
                        <a:rPr lang="zh-CN" altLang="en-US" sz="2400" dirty="0"/>
                        <a:t>，</a:t>
                      </a:r>
                      <a:r>
                        <a:rPr lang="en-US" altLang="zh-CN" sz="2400" dirty="0"/>
                        <a:t>Lao-</a:t>
                      </a:r>
                      <a:r>
                        <a:rPr lang="en-US" altLang="zh-CN" sz="2400" dirty="0" err="1"/>
                        <a:t>tsu</a:t>
                      </a:r>
                      <a:r>
                        <a:rPr lang="zh-CN" altLang="en-US" sz="2400" dirty="0"/>
                        <a:t>），姓李（名耳）。</a:t>
                      </a:r>
                      <a:endParaRPr lang="en-US" altLang="zh-CN" sz="2400" dirty="0"/>
                    </a:p>
                    <a:p>
                      <a:r>
                        <a:rPr lang="zh-CN" altLang="en-US" sz="2400" b="0" u="none" dirty="0">
                          <a:solidFill>
                            <a:schemeClr val="tx1"/>
                          </a:solidFill>
                        </a:rPr>
                        <a:t>“上善若水。”</a:t>
                      </a:r>
                      <a:endParaRPr lang="en-US" sz="2400" b="0" u="none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4367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42185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90861"/>
          </a:xfrm>
        </p:spPr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041542"/>
              </p:ext>
            </p:extLst>
          </p:nvPr>
        </p:nvGraphicFramePr>
        <p:xfrm>
          <a:off x="838200" y="1140081"/>
          <a:ext cx="10472683" cy="51928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72683">
                  <a:extLst>
                    <a:ext uri="{9D8B030D-6E8A-4147-A177-3AD203B41FA5}">
                      <a16:colId xmlns:a16="http://schemas.microsoft.com/office/drawing/2014/main" val="2941974703"/>
                    </a:ext>
                  </a:extLst>
                </a:gridCol>
              </a:tblGrid>
              <a:tr h="430511">
                <a:tc>
                  <a:txBody>
                    <a:bodyPr/>
                    <a:lstStyle/>
                    <a:p>
                      <a:r>
                        <a:rPr lang="en-US" sz="2400" dirty="0"/>
                        <a:t>Literacy: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813521"/>
                  </a:ext>
                </a:extLst>
              </a:tr>
              <a:tr h="4735616">
                <a:tc>
                  <a:txBody>
                    <a:bodyPr/>
                    <a:lstStyle/>
                    <a:p>
                      <a:r>
                        <a:rPr lang="zh-CN" altLang="en-US" sz="1800" dirty="0"/>
                        <a:t>上善若水。水善利万物而不争，处众人之所恶，故几于道。居，善地；心，善渊；与，善仁；言，善信；政，善治；事，善能；动，善时。夫唯不争，故无尤。</a:t>
                      </a:r>
                      <a:endParaRPr lang="en-US" altLang="zh-CN" sz="1800" dirty="0"/>
                    </a:p>
                    <a:p>
                      <a:r>
                        <a:rPr lang="en-US" sz="2400" dirty="0"/>
                        <a:t>The highest good is like water.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Water gives life to the ten thousand things and does not strive.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It flows in places men reject and so is like the Tao.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In dwelling, be close to the land.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In meditation, go deep in the heart.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In dealing with others, be gentle and kind.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In speech, be true.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In ruling, be just.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In business, be competent.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In action, watch the timing.</a:t>
                      </a:r>
                      <a:br>
                        <a:rPr lang="en-US" sz="2400" dirty="0"/>
                      </a:br>
                      <a:r>
                        <a:rPr lang="en-US" sz="2400" dirty="0"/>
                        <a:t>No fight: No blame.</a:t>
                      </a:r>
                      <a:endParaRPr lang="en-US" altLang="zh-CN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20908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6372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68752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I: Say Hello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模块一：你好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609794"/>
            <a:ext cx="10515600" cy="236562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89226" y="3596148"/>
            <a:ext cx="304800" cy="304800"/>
          </a:xfrm>
          <a:prstGeom prst="rect">
            <a:avLst/>
          </a:prstGeom>
        </p:spPr>
      </p:pic>
      <p:pic>
        <p:nvPicPr>
          <p:cNvPr id="7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77780" y="359614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7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1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62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Module I: Say Hello</a:t>
            </a:r>
            <a:br>
              <a:rPr lang="en-US" sz="4000" dirty="0">
                <a:solidFill>
                  <a:srgbClr val="C00000"/>
                </a:solidFill>
              </a:rPr>
            </a:br>
            <a:r>
              <a:rPr lang="zh-CN" altLang="en-US" sz="4000" dirty="0">
                <a:solidFill>
                  <a:srgbClr val="C00000"/>
                </a:solidFill>
              </a:rPr>
              <a:t>模块一：你好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826049"/>
            <a:ext cx="10515600" cy="3194351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08890" y="4643284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69742" y="464328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555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1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36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01220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Module I: Say Hello</a:t>
            </a:r>
            <a:br>
              <a:rPr lang="en-US" sz="4000" dirty="0">
                <a:solidFill>
                  <a:srgbClr val="C00000"/>
                </a:solidFill>
              </a:rPr>
            </a:br>
            <a:r>
              <a:rPr lang="zh-CN" altLang="en-US" sz="4000" dirty="0">
                <a:solidFill>
                  <a:srgbClr val="C00000"/>
                </a:solidFill>
              </a:rPr>
              <a:t>模块一：你好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576476"/>
            <a:ext cx="10515600" cy="398778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94142" y="5110316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05716" y="511031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91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384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74944"/>
          </a:xfrm>
        </p:spPr>
        <p:txBody>
          <a:bodyPr>
            <a:no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Module I: Say Hello</a:t>
            </a:r>
            <a:br>
              <a:rPr lang="en-US" sz="4000" dirty="0">
                <a:solidFill>
                  <a:srgbClr val="C00000"/>
                </a:solidFill>
              </a:rPr>
            </a:br>
            <a:r>
              <a:rPr lang="zh-CN" altLang="en-US" sz="4000" dirty="0">
                <a:solidFill>
                  <a:srgbClr val="C00000"/>
                </a:solidFill>
              </a:rPr>
              <a:t>模块一：你好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924464" y="1552356"/>
            <a:ext cx="7799568" cy="435133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6065" y="3109451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06065" y="547411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0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6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44968"/>
            <a:ext cx="10515600" cy="1001220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8" name="Content Placeholder 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08308572"/>
              </p:ext>
            </p:extLst>
          </p:nvPr>
        </p:nvGraphicFramePr>
        <p:xfrm>
          <a:off x="6752930" y="1397582"/>
          <a:ext cx="4182592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82592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339693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3487516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/>
                        <a:t>Each student uses</a:t>
                      </a:r>
                      <a:r>
                        <a:rPr lang="en-US" sz="2000" baseline="0" dirty="0"/>
                        <a:t> a post-it sticker to </a:t>
                      </a:r>
                      <a:r>
                        <a:rPr lang="en-US" sz="2000" dirty="0"/>
                        <a:t>write down a</a:t>
                      </a:r>
                      <a:r>
                        <a:rPr lang="en-US" sz="2000" baseline="0" dirty="0"/>
                        <a:t> form of address, such as </a:t>
                      </a:r>
                      <a:r>
                        <a:rPr lang="zh-CN" altLang="en-US" sz="2000" baseline="0" dirty="0"/>
                        <a:t>阿姨，小王</a:t>
                      </a:r>
                      <a:r>
                        <a:rPr lang="en-US" altLang="zh-CN" sz="2000" baseline="0" dirty="0"/>
                        <a:t>.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2000" baseline="0" dirty="0"/>
                        <a:t>Students walk around to say hello  to each other, formally and informally.</a:t>
                      </a:r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835415"/>
              </p:ext>
            </p:extLst>
          </p:nvPr>
        </p:nvGraphicFramePr>
        <p:xfrm>
          <a:off x="922283" y="1397582"/>
          <a:ext cx="4101662" cy="45544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1662">
                  <a:extLst>
                    <a:ext uri="{9D8B030D-6E8A-4147-A177-3AD203B41FA5}">
                      <a16:colId xmlns:a16="http://schemas.microsoft.com/office/drawing/2014/main" val="2443263272"/>
                    </a:ext>
                  </a:extLst>
                </a:gridCol>
              </a:tblGrid>
              <a:tr h="53106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Drill: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9039128"/>
                  </a:ext>
                </a:extLst>
              </a:tr>
              <a:tr h="3984711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2400" dirty="0"/>
                        <a:t>1. Surname+Title</a:t>
                      </a:r>
                    </a:p>
                    <a:p>
                      <a:pPr marL="0" indent="0">
                        <a:buNone/>
                      </a:pPr>
                      <a:r>
                        <a:rPr lang="zh-CN" altLang="en-US" sz="2400" dirty="0"/>
                        <a:t>张                老师</a:t>
                      </a:r>
                      <a:endParaRPr lang="en-US" altLang="zh-CN" sz="2400" dirty="0"/>
                    </a:p>
                    <a:p>
                      <a:pPr marL="0" indent="0">
                        <a:buNone/>
                      </a:pPr>
                      <a:r>
                        <a:rPr lang="zh-CN" altLang="en-US" sz="2400" dirty="0"/>
                        <a:t>李     </a:t>
                      </a:r>
                      <a:r>
                        <a:rPr lang="en-US" altLang="zh-CN" sz="2400" dirty="0"/>
                        <a:t>+</a:t>
                      </a:r>
                      <a:r>
                        <a:rPr lang="zh-CN" altLang="en-US" sz="2400" dirty="0"/>
                        <a:t>         叔叔</a:t>
                      </a:r>
                      <a:endParaRPr lang="en-US" altLang="zh-CN" sz="2400" dirty="0"/>
                    </a:p>
                    <a:p>
                      <a:pPr marL="0" indent="0">
                        <a:buNone/>
                      </a:pPr>
                      <a:r>
                        <a:rPr lang="zh-CN" altLang="en-US" sz="2400" dirty="0"/>
                        <a:t>王                阿姨</a:t>
                      </a:r>
                      <a:endParaRPr lang="en-US" altLang="zh-CN" sz="2400" dirty="0"/>
                    </a:p>
                    <a:p>
                      <a:pPr marL="0" indent="0">
                        <a:buNone/>
                      </a:pPr>
                      <a:endParaRPr lang="en-US" altLang="zh-CN" sz="2400" dirty="0"/>
                    </a:p>
                    <a:p>
                      <a:pPr marL="0" indent="0">
                        <a:buNone/>
                      </a:pPr>
                      <a:r>
                        <a:rPr lang="en-US" altLang="zh-CN" sz="2400" dirty="0"/>
                        <a:t>2. </a:t>
                      </a:r>
                      <a:r>
                        <a:rPr lang="zh-CN" altLang="en-US" sz="2400" dirty="0"/>
                        <a:t>小</a:t>
                      </a:r>
                      <a:r>
                        <a:rPr lang="en-US" altLang="zh-CN" sz="2400" dirty="0"/>
                        <a:t>+Surname/given name</a:t>
                      </a:r>
                    </a:p>
                    <a:p>
                      <a:pPr marL="0" indent="0">
                        <a:buNone/>
                      </a:pPr>
                      <a:r>
                        <a:rPr lang="zh-CN" altLang="en-US" sz="2400" dirty="0"/>
                        <a:t>                    张</a:t>
                      </a:r>
                      <a:endParaRPr lang="en-US" altLang="zh-CN" sz="2400" dirty="0"/>
                    </a:p>
                    <a:p>
                      <a:pPr marL="0" indent="0">
                        <a:buNone/>
                      </a:pPr>
                      <a:r>
                        <a:rPr lang="zh-CN" altLang="en-US" sz="2400" dirty="0"/>
                        <a:t>小  </a:t>
                      </a:r>
                      <a:r>
                        <a:rPr lang="en-US" altLang="zh-CN" sz="2400" dirty="0"/>
                        <a:t>+         </a:t>
                      </a:r>
                      <a:r>
                        <a:rPr lang="zh-CN" altLang="en-US" sz="2400" dirty="0"/>
                        <a:t>  李</a:t>
                      </a:r>
                      <a:endParaRPr lang="en-US" altLang="zh-CN" sz="2400" dirty="0"/>
                    </a:p>
                    <a:p>
                      <a:pPr marL="0" indent="0">
                        <a:buNone/>
                      </a:pPr>
                      <a:r>
                        <a:rPr lang="zh-CN" altLang="en-US" sz="2400" dirty="0"/>
                        <a:t>                    王</a:t>
                      </a:r>
                      <a:endParaRPr lang="en-US" altLang="zh-CN" sz="2400" dirty="0"/>
                    </a:p>
                    <a:p>
                      <a:pPr marL="0" indent="0">
                        <a:buNone/>
                      </a:pPr>
                      <a:r>
                        <a:rPr lang="zh-CN" altLang="en-US" sz="2400" dirty="0"/>
                        <a:t>                    明</a:t>
                      </a:r>
                      <a:endParaRPr lang="en-US" sz="2400" dirty="0"/>
                    </a:p>
                    <a:p>
                      <a:endParaRPr 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336228"/>
                  </a:ext>
                </a:extLst>
              </a:tr>
            </a:tbl>
          </a:graphicData>
        </a:graphic>
      </p:graphicFrame>
      <p:pic>
        <p:nvPicPr>
          <p:cNvPr id="9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5567" y="3085214"/>
            <a:ext cx="304800" cy="304800"/>
          </a:xfrm>
          <a:prstGeom prst="rect">
            <a:avLst/>
          </a:prstGeom>
        </p:spPr>
      </p:pic>
      <p:pic>
        <p:nvPicPr>
          <p:cNvPr id="10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5567" y="5224791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319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42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43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II: Introductions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模块二：介绍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579052"/>
            <a:ext cx="10515600" cy="406672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20400" y="5528188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64594" y="528955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9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7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18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>
                <a:solidFill>
                  <a:srgbClr val="C00000"/>
                </a:solidFill>
              </a:rPr>
              <a:t>Module II: Introductions</a:t>
            </a:r>
            <a:br>
              <a:rPr lang="en-US" sz="4000" dirty="0">
                <a:solidFill>
                  <a:srgbClr val="C00000"/>
                </a:solidFill>
              </a:rPr>
            </a:br>
            <a:r>
              <a:rPr lang="zh-CN" altLang="en-US" sz="4000" dirty="0">
                <a:solidFill>
                  <a:srgbClr val="C00000"/>
                </a:solidFill>
              </a:rPr>
              <a:t>模块二：介绍</a:t>
            </a:r>
            <a:endParaRPr lang="en-US" sz="4000" dirty="0">
              <a:solidFill>
                <a:srgbClr val="C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85496" y="1870665"/>
            <a:ext cx="10515600" cy="345196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96296" y="5197802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211961" y="495541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123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6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594</TotalTime>
  <Words>1014</Words>
  <Application>Microsoft Office PowerPoint</Application>
  <PresentationFormat>Widescreen</PresentationFormat>
  <Paragraphs>149</Paragraphs>
  <Slides>27</Slides>
  <Notes>0</Notes>
  <HiddenSlides>0</HiddenSlides>
  <MMClips>30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等线</vt:lpstr>
      <vt:lpstr>等线 Light</vt:lpstr>
      <vt:lpstr>Arial</vt:lpstr>
      <vt:lpstr>Calibri</vt:lpstr>
      <vt:lpstr>Calibri Light</vt:lpstr>
      <vt:lpstr>Office Theme</vt:lpstr>
      <vt:lpstr>Unit 1 Greetings</vt:lpstr>
      <vt:lpstr>PowerPoint Presentation</vt:lpstr>
      <vt:lpstr>Module I: Say Hello 模块一：你好 </vt:lpstr>
      <vt:lpstr>Module I: Say Hello 模块一：你好</vt:lpstr>
      <vt:lpstr>Module I: Say Hello 模块一：你好</vt:lpstr>
      <vt:lpstr>Module I: Say Hello 模块一：你好</vt:lpstr>
      <vt:lpstr>Exercise</vt:lpstr>
      <vt:lpstr>Module II: Introductions 模块二：介绍 </vt:lpstr>
      <vt:lpstr>Module II: Introductions 模块二：介绍</vt:lpstr>
      <vt:lpstr>Module II: Introductions 模块二：介绍</vt:lpstr>
      <vt:lpstr>Exercise</vt:lpstr>
      <vt:lpstr>Exercise</vt:lpstr>
      <vt:lpstr>Module III: Greetings 模块三：寒暄</vt:lpstr>
      <vt:lpstr>Module III: Greetings 模块三：寒暄</vt:lpstr>
      <vt:lpstr>Exercise</vt:lpstr>
      <vt:lpstr>Exercise</vt:lpstr>
      <vt:lpstr>Exercise</vt:lpstr>
      <vt:lpstr>Module IV: Take leave 模块四：结束对话</vt:lpstr>
      <vt:lpstr>Module IV: Take leave 模块四：结束对话</vt:lpstr>
      <vt:lpstr>Integration:</vt:lpstr>
      <vt:lpstr>Integration</vt:lpstr>
      <vt:lpstr>Integration</vt:lpstr>
      <vt:lpstr>Integration</vt:lpstr>
      <vt:lpstr>Integration</vt:lpstr>
      <vt:lpstr>Integration</vt:lpstr>
      <vt:lpstr>Integration</vt:lpstr>
      <vt:lpstr>Integration</vt:lpstr>
    </vt:vector>
  </TitlesOfParts>
  <Company>College Campus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Unit 1 Greetings</dc:title>
  <dc:creator>checkout</dc:creator>
  <cp:lastModifiedBy>altiris</cp:lastModifiedBy>
  <cp:revision>53</cp:revision>
  <dcterms:created xsi:type="dcterms:W3CDTF">2018-10-22T04:34:00Z</dcterms:created>
  <dcterms:modified xsi:type="dcterms:W3CDTF">2021-01-04T18:07:31Z</dcterms:modified>
</cp:coreProperties>
</file>